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nva Sans" panose="020B0604020202020204" charset="0"/>
      <p:regular r:id="rId16"/>
    </p:embeddedFont>
    <p:embeddedFont>
      <p:font typeface="Canva Sans Bold" panose="020B0604020202020204" charset="0"/>
      <p:regular r:id="rId17"/>
    </p:embeddedFont>
    <p:embeddedFont>
      <p:font typeface="Poppins" panose="00000500000000000000" pitchFamily="2" charset="0"/>
      <p:regular r:id="rId18"/>
    </p:embeddedFont>
    <p:embeddedFont>
      <p:font typeface="Poppins Bold" panose="00000800000000000000" charset="0"/>
      <p:regular r:id="rId19"/>
    </p:embeddedFont>
    <p:embeddedFont>
      <p:font typeface="Poppins Ultra-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5.sv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4.jpeg"/><Relationship Id="rId4" Type="http://schemas.openxmlformats.org/officeDocument/2006/relationships/image" Target="../media/image5.svg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18.svg"/><Relationship Id="rId4" Type="http://schemas.openxmlformats.org/officeDocument/2006/relationships/image" Target="../media/image5.sv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4.png"/><Relationship Id="rId7" Type="http://schemas.openxmlformats.org/officeDocument/2006/relationships/image" Target="../media/image1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svg"/><Relationship Id="rId9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18.svg"/><Relationship Id="rId4" Type="http://schemas.openxmlformats.org/officeDocument/2006/relationships/image" Target="../media/image5.sv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4.png"/><Relationship Id="rId7" Type="http://schemas.openxmlformats.org/officeDocument/2006/relationships/image" Target="../media/image2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18.svg"/><Relationship Id="rId4" Type="http://schemas.openxmlformats.org/officeDocument/2006/relationships/image" Target="../media/image5.sv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82000"/>
                  </a:srgbClr>
                </a:gs>
                <a:gs pos="50000">
                  <a:srgbClr val="001496">
                    <a:alpha val="82000"/>
                  </a:srgbClr>
                </a:gs>
                <a:gs pos="100000">
                  <a:srgbClr val="000F70">
                    <a:alpha val="82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594739" y="1594239"/>
            <a:ext cx="7098522" cy="7098522"/>
          </a:xfrm>
          <a:custGeom>
            <a:avLst/>
            <a:gdLst/>
            <a:ahLst/>
            <a:cxnLst/>
            <a:rect l="l" t="t" r="r" b="b"/>
            <a:pathLst>
              <a:path w="7098522" h="7098522">
                <a:moveTo>
                  <a:pt x="0" y="0"/>
                </a:moveTo>
                <a:lnTo>
                  <a:pt x="7098522" y="0"/>
                </a:lnTo>
                <a:lnTo>
                  <a:pt x="7098522" y="7098522"/>
                </a:lnTo>
                <a:lnTo>
                  <a:pt x="0" y="7098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22342" y="672469"/>
            <a:ext cx="530888" cy="617312"/>
          </a:xfrm>
          <a:custGeom>
            <a:avLst/>
            <a:gdLst/>
            <a:ahLst/>
            <a:cxnLst/>
            <a:rect l="l" t="t" r="r" b="b"/>
            <a:pathLst>
              <a:path w="530888" h="617312">
                <a:moveTo>
                  <a:pt x="0" y="0"/>
                </a:moveTo>
                <a:lnTo>
                  <a:pt x="530888" y="0"/>
                </a:lnTo>
                <a:lnTo>
                  <a:pt x="530888" y="617312"/>
                </a:lnTo>
                <a:lnTo>
                  <a:pt x="0" y="6173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278626" y="2241902"/>
            <a:ext cx="14306139" cy="177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12"/>
              </a:lnSpc>
            </a:pPr>
            <a:r>
              <a:rPr lang="en-US" sz="979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Présentation du Projet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92449" y="4186969"/>
            <a:ext cx="13878492" cy="1770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6"/>
              </a:lnSpc>
            </a:pPr>
            <a:r>
              <a:rPr lang="en-US" sz="493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Plateforme de Vente de Billets – Application CLI (Python)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36575" y="691565"/>
            <a:ext cx="3402138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1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Golden Makers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7786" y="7645454"/>
            <a:ext cx="1751007" cy="378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1"/>
              </a:lnSpc>
              <a:spcBef>
                <a:spcPct val="0"/>
              </a:spcBef>
            </a:pPr>
            <a:r>
              <a:rPr lang="en-US" sz="2265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Réalisé Par :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91340" y="8866848"/>
            <a:ext cx="1855986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IMRANE AABOU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79460" y="8866848"/>
            <a:ext cx="2917718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MOHAMED MACHLOU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729312" y="8866848"/>
            <a:ext cx="2917718" cy="322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BRAHIM DARGUI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679163" y="8866848"/>
            <a:ext cx="3415003" cy="323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MOHAMED FEJJARY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86000"/>
                  </a:srgbClr>
                </a:gs>
                <a:gs pos="50000">
                  <a:srgbClr val="001496">
                    <a:alpha val="86000"/>
                  </a:srgbClr>
                </a:gs>
                <a:gs pos="100000">
                  <a:srgbClr val="000F70">
                    <a:alpha val="86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22342" y="672469"/>
            <a:ext cx="530888" cy="617312"/>
          </a:xfrm>
          <a:custGeom>
            <a:avLst/>
            <a:gdLst/>
            <a:ahLst/>
            <a:cxnLst/>
            <a:rect l="l" t="t" r="r" b="b"/>
            <a:pathLst>
              <a:path w="530888" h="617312">
                <a:moveTo>
                  <a:pt x="0" y="0"/>
                </a:moveTo>
                <a:lnTo>
                  <a:pt x="530888" y="0"/>
                </a:lnTo>
                <a:lnTo>
                  <a:pt x="530888" y="617312"/>
                </a:lnTo>
                <a:lnTo>
                  <a:pt x="0" y="61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839908" y="2165933"/>
            <a:ext cx="6608184" cy="6602071"/>
          </a:xfrm>
          <a:custGeom>
            <a:avLst/>
            <a:gdLst/>
            <a:ahLst/>
            <a:cxnLst/>
            <a:rect l="l" t="t" r="r" b="b"/>
            <a:pathLst>
              <a:path w="6608184" h="6602071">
                <a:moveTo>
                  <a:pt x="0" y="0"/>
                </a:moveTo>
                <a:lnTo>
                  <a:pt x="6608184" y="0"/>
                </a:lnTo>
                <a:lnTo>
                  <a:pt x="6608184" y="6602071"/>
                </a:lnTo>
                <a:lnTo>
                  <a:pt x="0" y="66020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36575" y="691565"/>
            <a:ext cx="3402138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1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Golden Makers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45183" y="3908527"/>
            <a:ext cx="12597633" cy="2517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4"/>
              </a:lnSpc>
            </a:pPr>
            <a:r>
              <a:rPr lang="en-US" sz="905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Merci pour votre attention !</a:t>
            </a:r>
          </a:p>
        </p:txBody>
      </p:sp>
      <p:sp>
        <p:nvSpPr>
          <p:cNvPr id="10" name="Freeform 10"/>
          <p:cNvSpPr/>
          <p:nvPr/>
        </p:nvSpPr>
        <p:spPr>
          <a:xfrm>
            <a:off x="8029515" y="-1031595"/>
            <a:ext cx="12370599" cy="1799360"/>
          </a:xfrm>
          <a:custGeom>
            <a:avLst/>
            <a:gdLst/>
            <a:ahLst/>
            <a:cxnLst/>
            <a:rect l="l" t="t" r="r" b="b"/>
            <a:pathLst>
              <a:path w="12370599" h="1799360">
                <a:moveTo>
                  <a:pt x="0" y="0"/>
                </a:moveTo>
                <a:lnTo>
                  <a:pt x="12370599" y="0"/>
                </a:lnTo>
                <a:lnTo>
                  <a:pt x="12370599" y="1799360"/>
                </a:lnTo>
                <a:lnTo>
                  <a:pt x="0" y="17993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8496029" y="8806749"/>
            <a:ext cx="1274721" cy="451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-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22342" y="672469"/>
            <a:ext cx="530888" cy="617312"/>
          </a:xfrm>
          <a:custGeom>
            <a:avLst/>
            <a:gdLst/>
            <a:ahLst/>
            <a:cxnLst/>
            <a:rect l="l" t="t" r="r" b="b"/>
            <a:pathLst>
              <a:path w="530888" h="617312">
                <a:moveTo>
                  <a:pt x="0" y="0"/>
                </a:moveTo>
                <a:lnTo>
                  <a:pt x="530888" y="0"/>
                </a:lnTo>
                <a:lnTo>
                  <a:pt x="530888" y="617312"/>
                </a:lnTo>
                <a:lnTo>
                  <a:pt x="0" y="61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694512" y="2520315"/>
            <a:ext cx="5961378" cy="6318882"/>
            <a:chOff x="0" y="0"/>
            <a:chExt cx="923573" cy="97896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23573" cy="978960"/>
            </a:xfrm>
            <a:custGeom>
              <a:avLst/>
              <a:gdLst/>
              <a:ahLst/>
              <a:cxnLst/>
              <a:rect l="l" t="t" r="r" b="b"/>
              <a:pathLst>
                <a:path w="923573" h="978960">
                  <a:moveTo>
                    <a:pt x="103894" y="0"/>
                  </a:moveTo>
                  <a:lnTo>
                    <a:pt x="819679" y="0"/>
                  </a:lnTo>
                  <a:cubicBezTo>
                    <a:pt x="847233" y="0"/>
                    <a:pt x="873659" y="10946"/>
                    <a:pt x="893143" y="30430"/>
                  </a:cubicBezTo>
                  <a:cubicBezTo>
                    <a:pt x="912627" y="49914"/>
                    <a:pt x="923573" y="76340"/>
                    <a:pt x="923573" y="103894"/>
                  </a:cubicBezTo>
                  <a:lnTo>
                    <a:pt x="923573" y="875066"/>
                  </a:lnTo>
                  <a:cubicBezTo>
                    <a:pt x="923573" y="902620"/>
                    <a:pt x="912627" y="929046"/>
                    <a:pt x="893143" y="948530"/>
                  </a:cubicBezTo>
                  <a:cubicBezTo>
                    <a:pt x="873659" y="968014"/>
                    <a:pt x="847233" y="978960"/>
                    <a:pt x="819679" y="978960"/>
                  </a:cubicBezTo>
                  <a:lnTo>
                    <a:pt x="103894" y="978960"/>
                  </a:lnTo>
                  <a:cubicBezTo>
                    <a:pt x="76340" y="978960"/>
                    <a:pt x="49914" y="968014"/>
                    <a:pt x="30430" y="948530"/>
                  </a:cubicBezTo>
                  <a:cubicBezTo>
                    <a:pt x="10946" y="929046"/>
                    <a:pt x="0" y="902620"/>
                    <a:pt x="0" y="875066"/>
                  </a:cubicBezTo>
                  <a:lnTo>
                    <a:pt x="0" y="103894"/>
                  </a:lnTo>
                  <a:cubicBezTo>
                    <a:pt x="0" y="76340"/>
                    <a:pt x="10946" y="49914"/>
                    <a:pt x="30430" y="30430"/>
                  </a:cubicBezTo>
                  <a:cubicBezTo>
                    <a:pt x="49914" y="10946"/>
                    <a:pt x="76340" y="0"/>
                    <a:pt x="103894" y="0"/>
                  </a:cubicBezTo>
                  <a:close/>
                </a:path>
              </a:pathLst>
            </a:custGeom>
            <a:blipFill>
              <a:blip r:embed="rId5"/>
              <a:stretch>
                <a:fillRect l="-29547" r="-29547"/>
              </a:stretch>
            </a:blipFill>
            <a:ln w="323850" cap="rnd">
              <a:gradFill>
                <a:gsLst>
                  <a:gs pos="0">
                    <a:srgbClr val="00D1FF">
                      <a:alpha val="100000"/>
                    </a:srgbClr>
                  </a:gs>
                  <a:gs pos="100000">
                    <a:srgbClr val="00149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</p:sp>
      </p:grpSp>
      <p:sp>
        <p:nvSpPr>
          <p:cNvPr id="9" name="Freeform 9"/>
          <p:cNvSpPr/>
          <p:nvPr/>
        </p:nvSpPr>
        <p:spPr>
          <a:xfrm>
            <a:off x="8029515" y="-1031595"/>
            <a:ext cx="12370599" cy="1799360"/>
          </a:xfrm>
          <a:custGeom>
            <a:avLst/>
            <a:gdLst/>
            <a:ahLst/>
            <a:cxnLst/>
            <a:rect l="l" t="t" r="r" b="b"/>
            <a:pathLst>
              <a:path w="12370599" h="1799360">
                <a:moveTo>
                  <a:pt x="0" y="0"/>
                </a:moveTo>
                <a:lnTo>
                  <a:pt x="12370599" y="0"/>
                </a:lnTo>
                <a:lnTo>
                  <a:pt x="12370599" y="1799360"/>
                </a:lnTo>
                <a:lnTo>
                  <a:pt x="0" y="17993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465286" y="7200900"/>
            <a:ext cx="6172200" cy="6172200"/>
          </a:xfrm>
          <a:custGeom>
            <a:avLst/>
            <a:gdLst/>
            <a:ahLst/>
            <a:cxnLst/>
            <a:rect l="l" t="t" r="r" b="b"/>
            <a:pathLst>
              <a:path w="6172200" h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8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144000" y="5143500"/>
            <a:ext cx="548272" cy="558831"/>
          </a:xfrm>
          <a:custGeom>
            <a:avLst/>
            <a:gdLst/>
            <a:ahLst/>
            <a:cxnLst/>
            <a:rect l="l" t="t" r="r" b="b"/>
            <a:pathLst>
              <a:path w="548272" h="558831">
                <a:moveTo>
                  <a:pt x="0" y="0"/>
                </a:moveTo>
                <a:lnTo>
                  <a:pt x="548272" y="0"/>
                </a:lnTo>
                <a:lnTo>
                  <a:pt x="548272" y="558831"/>
                </a:lnTo>
                <a:lnTo>
                  <a:pt x="0" y="5588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921316" y="2944953"/>
            <a:ext cx="8337984" cy="1179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380"/>
              </a:lnSpc>
            </a:pPr>
            <a:r>
              <a:rPr lang="en-US" sz="8058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6575" y="691565"/>
            <a:ext cx="3402138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1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Golden Makers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99779" y="5048250"/>
            <a:ext cx="8630070" cy="592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35"/>
              </a:lnSpc>
            </a:pPr>
            <a:r>
              <a:rPr lang="en-US" sz="331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Startup en croissance rapide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99779" y="6076950"/>
            <a:ext cx="8630070" cy="592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35"/>
              </a:lnSpc>
            </a:pPr>
            <a:r>
              <a:rPr lang="en-US" sz="331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Gestion manuelle inefficace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99779" y="7107281"/>
            <a:ext cx="8630070" cy="592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35"/>
              </a:lnSpc>
            </a:pPr>
            <a:r>
              <a:rPr lang="en-US" sz="331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Besoin d’automatisation</a:t>
            </a:r>
          </a:p>
        </p:txBody>
      </p:sp>
      <p:sp>
        <p:nvSpPr>
          <p:cNvPr id="17" name="Freeform 17"/>
          <p:cNvSpPr/>
          <p:nvPr/>
        </p:nvSpPr>
        <p:spPr>
          <a:xfrm>
            <a:off x="9144000" y="6110300"/>
            <a:ext cx="548272" cy="558831"/>
          </a:xfrm>
          <a:custGeom>
            <a:avLst/>
            <a:gdLst/>
            <a:ahLst/>
            <a:cxnLst/>
            <a:rect l="l" t="t" r="r" b="b"/>
            <a:pathLst>
              <a:path w="548272" h="558831">
                <a:moveTo>
                  <a:pt x="0" y="0"/>
                </a:moveTo>
                <a:lnTo>
                  <a:pt x="548272" y="0"/>
                </a:lnTo>
                <a:lnTo>
                  <a:pt x="548272" y="558831"/>
                </a:lnTo>
                <a:lnTo>
                  <a:pt x="0" y="5588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9144000" y="7202531"/>
            <a:ext cx="548272" cy="558831"/>
          </a:xfrm>
          <a:custGeom>
            <a:avLst/>
            <a:gdLst/>
            <a:ahLst/>
            <a:cxnLst/>
            <a:rect l="l" t="t" r="r" b="b"/>
            <a:pathLst>
              <a:path w="548272" h="558831">
                <a:moveTo>
                  <a:pt x="0" y="0"/>
                </a:moveTo>
                <a:lnTo>
                  <a:pt x="548272" y="0"/>
                </a:lnTo>
                <a:lnTo>
                  <a:pt x="548272" y="558830"/>
                </a:lnTo>
                <a:lnTo>
                  <a:pt x="0" y="5588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22342" y="672469"/>
            <a:ext cx="530888" cy="617312"/>
          </a:xfrm>
          <a:custGeom>
            <a:avLst/>
            <a:gdLst/>
            <a:ahLst/>
            <a:cxnLst/>
            <a:rect l="l" t="t" r="r" b="b"/>
            <a:pathLst>
              <a:path w="530888" h="617312">
                <a:moveTo>
                  <a:pt x="0" y="0"/>
                </a:moveTo>
                <a:lnTo>
                  <a:pt x="530888" y="0"/>
                </a:lnTo>
                <a:lnTo>
                  <a:pt x="530888" y="617312"/>
                </a:lnTo>
                <a:lnTo>
                  <a:pt x="0" y="61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1375693" y="1864951"/>
            <a:ext cx="5389372" cy="6508903"/>
            <a:chOff x="0" y="0"/>
            <a:chExt cx="834955" cy="100839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34955" cy="1008399"/>
            </a:xfrm>
            <a:custGeom>
              <a:avLst/>
              <a:gdLst/>
              <a:ahLst/>
              <a:cxnLst/>
              <a:rect l="l" t="t" r="r" b="b"/>
              <a:pathLst>
                <a:path w="834955" h="1008399">
                  <a:moveTo>
                    <a:pt x="114921" y="0"/>
                  </a:moveTo>
                  <a:lnTo>
                    <a:pt x="720033" y="0"/>
                  </a:lnTo>
                  <a:cubicBezTo>
                    <a:pt x="750512" y="0"/>
                    <a:pt x="779743" y="12108"/>
                    <a:pt x="801295" y="33660"/>
                  </a:cubicBezTo>
                  <a:cubicBezTo>
                    <a:pt x="822847" y="55212"/>
                    <a:pt x="834955" y="84442"/>
                    <a:pt x="834955" y="114921"/>
                  </a:cubicBezTo>
                  <a:lnTo>
                    <a:pt x="834955" y="893478"/>
                  </a:lnTo>
                  <a:cubicBezTo>
                    <a:pt x="834955" y="956947"/>
                    <a:pt x="783503" y="1008399"/>
                    <a:pt x="720033" y="1008399"/>
                  </a:cubicBezTo>
                  <a:lnTo>
                    <a:pt x="114921" y="1008399"/>
                  </a:lnTo>
                  <a:cubicBezTo>
                    <a:pt x="84442" y="1008399"/>
                    <a:pt x="55212" y="996292"/>
                    <a:pt x="33660" y="974740"/>
                  </a:cubicBezTo>
                  <a:cubicBezTo>
                    <a:pt x="12108" y="953188"/>
                    <a:pt x="0" y="923957"/>
                    <a:pt x="0" y="893478"/>
                  </a:cubicBezTo>
                  <a:lnTo>
                    <a:pt x="0" y="114921"/>
                  </a:lnTo>
                  <a:cubicBezTo>
                    <a:pt x="0" y="84442"/>
                    <a:pt x="12108" y="55212"/>
                    <a:pt x="33660" y="33660"/>
                  </a:cubicBezTo>
                  <a:cubicBezTo>
                    <a:pt x="55212" y="12108"/>
                    <a:pt x="84442" y="0"/>
                    <a:pt x="114921" y="0"/>
                  </a:cubicBezTo>
                  <a:close/>
                </a:path>
              </a:pathLst>
            </a:custGeom>
            <a:blipFill>
              <a:blip r:embed="rId5"/>
              <a:stretch>
                <a:fillRect l="-91735" r="-2277"/>
              </a:stretch>
            </a:blipFill>
            <a:ln w="323850" cap="rnd">
              <a:gradFill>
                <a:gsLst>
                  <a:gs pos="0">
                    <a:srgbClr val="00D1FF">
                      <a:alpha val="100000"/>
                    </a:srgbClr>
                  </a:gs>
                  <a:gs pos="100000">
                    <a:srgbClr val="00149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</p:sp>
      </p:grpSp>
      <p:sp>
        <p:nvSpPr>
          <p:cNvPr id="9" name="Freeform 9"/>
          <p:cNvSpPr/>
          <p:nvPr/>
        </p:nvSpPr>
        <p:spPr>
          <a:xfrm>
            <a:off x="15201900" y="-2854591"/>
            <a:ext cx="6172200" cy="6172200"/>
          </a:xfrm>
          <a:custGeom>
            <a:avLst/>
            <a:gdLst/>
            <a:ahLst/>
            <a:cxnLst/>
            <a:rect l="l" t="t" r="r" b="b"/>
            <a:pathLst>
              <a:path w="6172200" h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1323699" y="9239250"/>
            <a:ext cx="15717833" cy="19050"/>
          </a:xfrm>
          <a:prstGeom prst="line">
            <a:avLst/>
          </a:prstGeom>
          <a:ln w="28575" cap="flat">
            <a:solidFill>
              <a:srgbClr val="64DB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14251134" y="9096249"/>
            <a:ext cx="286001" cy="28600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436575" y="691565"/>
            <a:ext cx="3402138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1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Golden Makers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02213" y="2427520"/>
            <a:ext cx="5872999" cy="1205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7"/>
              </a:lnSpc>
            </a:pPr>
            <a:r>
              <a:rPr lang="en-US" sz="831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Objectifs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03710" y="4723098"/>
            <a:ext cx="9404847" cy="3204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3"/>
              </a:lnSpc>
            </a:pPr>
            <a:r>
              <a:rPr lang="en-US" sz="360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Centraliser événements et ventes</a:t>
            </a:r>
          </a:p>
          <a:p>
            <a:pPr algn="just">
              <a:lnSpc>
                <a:spcPts val="5043"/>
              </a:lnSpc>
            </a:pPr>
            <a:endParaRPr lang="en-US" sz="3602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5043"/>
              </a:lnSpc>
            </a:pPr>
            <a:r>
              <a:rPr lang="en-US" sz="360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Éviter la survente</a:t>
            </a:r>
          </a:p>
          <a:p>
            <a:pPr algn="just">
              <a:lnSpc>
                <a:spcPts val="5043"/>
              </a:lnSpc>
            </a:pPr>
            <a:endParaRPr lang="en-US" sz="3602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5043"/>
              </a:lnSpc>
            </a:pPr>
            <a:r>
              <a:rPr lang="en-US" sz="360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Générer rapports financiers</a:t>
            </a:r>
          </a:p>
        </p:txBody>
      </p:sp>
      <p:sp>
        <p:nvSpPr>
          <p:cNvPr id="17" name="Freeform 17"/>
          <p:cNvSpPr/>
          <p:nvPr/>
        </p:nvSpPr>
        <p:spPr>
          <a:xfrm>
            <a:off x="888738" y="4824938"/>
            <a:ext cx="548272" cy="558831"/>
          </a:xfrm>
          <a:custGeom>
            <a:avLst/>
            <a:gdLst/>
            <a:ahLst/>
            <a:cxnLst/>
            <a:rect l="l" t="t" r="r" b="b"/>
            <a:pathLst>
              <a:path w="548272" h="558831">
                <a:moveTo>
                  <a:pt x="0" y="0"/>
                </a:moveTo>
                <a:lnTo>
                  <a:pt x="548272" y="0"/>
                </a:lnTo>
                <a:lnTo>
                  <a:pt x="548272" y="558830"/>
                </a:lnTo>
                <a:lnTo>
                  <a:pt x="0" y="5588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888302" y="6098143"/>
            <a:ext cx="548272" cy="558831"/>
          </a:xfrm>
          <a:custGeom>
            <a:avLst/>
            <a:gdLst/>
            <a:ahLst/>
            <a:cxnLst/>
            <a:rect l="l" t="t" r="r" b="b"/>
            <a:pathLst>
              <a:path w="548272" h="558831">
                <a:moveTo>
                  <a:pt x="0" y="0"/>
                </a:moveTo>
                <a:lnTo>
                  <a:pt x="548273" y="0"/>
                </a:lnTo>
                <a:lnTo>
                  <a:pt x="548273" y="558831"/>
                </a:lnTo>
                <a:lnTo>
                  <a:pt x="0" y="5588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88302" y="7371349"/>
            <a:ext cx="548272" cy="558831"/>
          </a:xfrm>
          <a:custGeom>
            <a:avLst/>
            <a:gdLst/>
            <a:ahLst/>
            <a:cxnLst/>
            <a:rect l="l" t="t" r="r" b="b"/>
            <a:pathLst>
              <a:path w="548272" h="558831">
                <a:moveTo>
                  <a:pt x="0" y="0"/>
                </a:moveTo>
                <a:lnTo>
                  <a:pt x="548273" y="0"/>
                </a:lnTo>
                <a:lnTo>
                  <a:pt x="548273" y="558830"/>
                </a:lnTo>
                <a:lnTo>
                  <a:pt x="0" y="5588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22342" y="672469"/>
            <a:ext cx="530888" cy="617312"/>
          </a:xfrm>
          <a:custGeom>
            <a:avLst/>
            <a:gdLst/>
            <a:ahLst/>
            <a:cxnLst/>
            <a:rect l="l" t="t" r="r" b="b"/>
            <a:pathLst>
              <a:path w="530888" h="617312">
                <a:moveTo>
                  <a:pt x="0" y="0"/>
                </a:moveTo>
                <a:lnTo>
                  <a:pt x="530888" y="0"/>
                </a:lnTo>
                <a:lnTo>
                  <a:pt x="530888" y="617312"/>
                </a:lnTo>
                <a:lnTo>
                  <a:pt x="0" y="61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946975" y="2175823"/>
            <a:ext cx="5902319" cy="5902319"/>
          </a:xfrm>
          <a:custGeom>
            <a:avLst/>
            <a:gdLst/>
            <a:ahLst/>
            <a:cxnLst/>
            <a:rect l="l" t="t" r="r" b="b"/>
            <a:pathLst>
              <a:path w="5902319" h="5902319">
                <a:moveTo>
                  <a:pt x="0" y="0"/>
                </a:moveTo>
                <a:lnTo>
                  <a:pt x="5902320" y="0"/>
                </a:lnTo>
                <a:lnTo>
                  <a:pt x="5902320" y="5902320"/>
                </a:lnTo>
                <a:lnTo>
                  <a:pt x="0" y="59023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-1323699" y="9239250"/>
            <a:ext cx="15717833" cy="19050"/>
          </a:xfrm>
          <a:prstGeom prst="line">
            <a:avLst/>
          </a:prstGeom>
          <a:ln w="28575" cap="flat">
            <a:solidFill>
              <a:srgbClr val="64DB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14251134" y="9096249"/>
            <a:ext cx="286001" cy="28600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201900" y="-2854591"/>
            <a:ext cx="6172200" cy="6172200"/>
          </a:xfrm>
          <a:custGeom>
            <a:avLst/>
            <a:gdLst/>
            <a:ahLst/>
            <a:cxnLst/>
            <a:rect l="l" t="t" r="r" b="b"/>
            <a:pathLst>
              <a:path w="6172200" h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53230" y="4030463"/>
            <a:ext cx="472542" cy="400372"/>
          </a:xfrm>
          <a:custGeom>
            <a:avLst/>
            <a:gdLst/>
            <a:ahLst/>
            <a:cxnLst/>
            <a:rect l="l" t="t" r="r" b="b"/>
            <a:pathLst>
              <a:path w="472542" h="400372">
                <a:moveTo>
                  <a:pt x="0" y="0"/>
                </a:moveTo>
                <a:lnTo>
                  <a:pt x="472542" y="0"/>
                </a:lnTo>
                <a:lnTo>
                  <a:pt x="472542" y="400372"/>
                </a:lnTo>
                <a:lnTo>
                  <a:pt x="0" y="4003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36575" y="691565"/>
            <a:ext cx="3402138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1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Golden Makers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88670" y="2223317"/>
            <a:ext cx="7051916" cy="95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51"/>
              </a:lnSpc>
            </a:pPr>
            <a:r>
              <a:rPr lang="en-US" sz="658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Fonctionnalités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59031" y="3944738"/>
            <a:ext cx="9152897" cy="3547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86"/>
              </a:lnSpc>
            </a:pPr>
            <a:r>
              <a:rPr lang="en-US" sz="28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Gestion d’événements (Concerts, Conférences)</a:t>
            </a:r>
          </a:p>
          <a:p>
            <a:pPr algn="l">
              <a:lnSpc>
                <a:spcPts val="3986"/>
              </a:lnSpc>
            </a:pPr>
            <a:endParaRPr lang="en-US" sz="2847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986"/>
              </a:lnSpc>
            </a:pPr>
            <a:r>
              <a:rPr lang="en-US" sz="28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Achat de billets (Standard, VIP)</a:t>
            </a:r>
          </a:p>
          <a:p>
            <a:pPr algn="l">
              <a:lnSpc>
                <a:spcPts val="3986"/>
              </a:lnSpc>
            </a:pPr>
            <a:endParaRPr lang="en-US" sz="2847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986"/>
              </a:lnSpc>
            </a:pPr>
            <a:r>
              <a:rPr lang="en-US" sz="28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Enregistrement acheteurs</a:t>
            </a:r>
          </a:p>
          <a:p>
            <a:pPr algn="l">
              <a:lnSpc>
                <a:spcPts val="3986"/>
              </a:lnSpc>
            </a:pPr>
            <a:endParaRPr lang="en-US" sz="2847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986"/>
              </a:lnSpc>
            </a:pPr>
            <a:r>
              <a:rPr lang="en-US" sz="28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Historique et annulations</a:t>
            </a:r>
          </a:p>
        </p:txBody>
      </p:sp>
      <p:sp>
        <p:nvSpPr>
          <p:cNvPr id="17" name="Freeform 17"/>
          <p:cNvSpPr/>
          <p:nvPr/>
        </p:nvSpPr>
        <p:spPr>
          <a:xfrm>
            <a:off x="1216128" y="5054877"/>
            <a:ext cx="472542" cy="400372"/>
          </a:xfrm>
          <a:custGeom>
            <a:avLst/>
            <a:gdLst/>
            <a:ahLst/>
            <a:cxnLst/>
            <a:rect l="l" t="t" r="r" b="b"/>
            <a:pathLst>
              <a:path w="472542" h="400372">
                <a:moveTo>
                  <a:pt x="0" y="0"/>
                </a:moveTo>
                <a:lnTo>
                  <a:pt x="472542" y="0"/>
                </a:lnTo>
                <a:lnTo>
                  <a:pt x="472542" y="400372"/>
                </a:lnTo>
                <a:lnTo>
                  <a:pt x="0" y="4003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00304" y="6079291"/>
            <a:ext cx="472542" cy="400372"/>
          </a:xfrm>
          <a:custGeom>
            <a:avLst/>
            <a:gdLst/>
            <a:ahLst/>
            <a:cxnLst/>
            <a:rect l="l" t="t" r="r" b="b"/>
            <a:pathLst>
              <a:path w="472542" h="400372">
                <a:moveTo>
                  <a:pt x="0" y="0"/>
                </a:moveTo>
                <a:lnTo>
                  <a:pt x="472542" y="0"/>
                </a:lnTo>
                <a:lnTo>
                  <a:pt x="472542" y="400372"/>
                </a:lnTo>
                <a:lnTo>
                  <a:pt x="0" y="4003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16128" y="7091542"/>
            <a:ext cx="472542" cy="400372"/>
          </a:xfrm>
          <a:custGeom>
            <a:avLst/>
            <a:gdLst/>
            <a:ahLst/>
            <a:cxnLst/>
            <a:rect l="l" t="t" r="r" b="b"/>
            <a:pathLst>
              <a:path w="472542" h="400372">
                <a:moveTo>
                  <a:pt x="0" y="0"/>
                </a:moveTo>
                <a:lnTo>
                  <a:pt x="472542" y="0"/>
                </a:lnTo>
                <a:lnTo>
                  <a:pt x="472542" y="400372"/>
                </a:lnTo>
                <a:lnTo>
                  <a:pt x="0" y="4003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22342" y="672469"/>
            <a:ext cx="530888" cy="617312"/>
          </a:xfrm>
          <a:custGeom>
            <a:avLst/>
            <a:gdLst/>
            <a:ahLst/>
            <a:cxnLst/>
            <a:rect l="l" t="t" r="r" b="b"/>
            <a:pathLst>
              <a:path w="530888" h="617312">
                <a:moveTo>
                  <a:pt x="0" y="0"/>
                </a:moveTo>
                <a:lnTo>
                  <a:pt x="530888" y="0"/>
                </a:lnTo>
                <a:lnTo>
                  <a:pt x="530888" y="617312"/>
                </a:lnTo>
                <a:lnTo>
                  <a:pt x="0" y="61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201900" y="-2854591"/>
            <a:ext cx="6172200" cy="6172200"/>
          </a:xfrm>
          <a:custGeom>
            <a:avLst/>
            <a:gdLst/>
            <a:ahLst/>
            <a:cxnLst/>
            <a:rect l="l" t="t" r="r" b="b"/>
            <a:pathLst>
              <a:path w="6172200" h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079018" y="1678676"/>
            <a:ext cx="7499486" cy="3674257"/>
          </a:xfrm>
          <a:custGeom>
            <a:avLst/>
            <a:gdLst/>
            <a:ahLst/>
            <a:cxnLst/>
            <a:rect l="l" t="t" r="r" b="b"/>
            <a:pathLst>
              <a:path w="7499486" h="3674257">
                <a:moveTo>
                  <a:pt x="0" y="0"/>
                </a:moveTo>
                <a:lnTo>
                  <a:pt x="7499486" y="0"/>
                </a:lnTo>
                <a:lnTo>
                  <a:pt x="7499486" y="3674257"/>
                </a:lnTo>
                <a:lnTo>
                  <a:pt x="0" y="36742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4221" t="-10885" r="-27573" b="-19352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079018" y="5143500"/>
            <a:ext cx="7499486" cy="1719151"/>
          </a:xfrm>
          <a:custGeom>
            <a:avLst/>
            <a:gdLst/>
            <a:ahLst/>
            <a:cxnLst/>
            <a:rect l="l" t="t" r="r" b="b"/>
            <a:pathLst>
              <a:path w="7499486" h="1719151">
                <a:moveTo>
                  <a:pt x="0" y="0"/>
                </a:moveTo>
                <a:lnTo>
                  <a:pt x="7499486" y="0"/>
                </a:lnTo>
                <a:lnTo>
                  <a:pt x="7499486" y="1719151"/>
                </a:lnTo>
                <a:lnTo>
                  <a:pt x="0" y="17191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4420" t="-152843" r="-30535" b="-3171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079018" y="6823349"/>
            <a:ext cx="7499486" cy="2288211"/>
          </a:xfrm>
          <a:custGeom>
            <a:avLst/>
            <a:gdLst/>
            <a:ahLst/>
            <a:cxnLst/>
            <a:rect l="l" t="t" r="r" b="b"/>
            <a:pathLst>
              <a:path w="7499486" h="2288211">
                <a:moveTo>
                  <a:pt x="0" y="0"/>
                </a:moveTo>
                <a:lnTo>
                  <a:pt x="7499486" y="0"/>
                </a:lnTo>
                <a:lnTo>
                  <a:pt x="7499486" y="2288211"/>
                </a:lnTo>
                <a:lnTo>
                  <a:pt x="0" y="228821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8288" t="-100468" r="-48798" b="-45958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36575" y="691565"/>
            <a:ext cx="3402138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1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Golden Makers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353320" y="9373271"/>
            <a:ext cx="4950881" cy="44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4"/>
              </a:lnSpc>
              <a:spcBef>
                <a:spcPct val="0"/>
              </a:spcBef>
            </a:pPr>
            <a:r>
              <a:rPr lang="en-US" sz="2596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Diagramme de cas d’utilisation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22342" y="672469"/>
            <a:ext cx="530888" cy="617312"/>
          </a:xfrm>
          <a:custGeom>
            <a:avLst/>
            <a:gdLst/>
            <a:ahLst/>
            <a:cxnLst/>
            <a:rect l="l" t="t" r="r" b="b"/>
            <a:pathLst>
              <a:path w="530888" h="617312">
                <a:moveTo>
                  <a:pt x="0" y="0"/>
                </a:moveTo>
                <a:lnTo>
                  <a:pt x="530888" y="0"/>
                </a:lnTo>
                <a:lnTo>
                  <a:pt x="530888" y="617312"/>
                </a:lnTo>
                <a:lnTo>
                  <a:pt x="0" y="61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-1323699" y="9239250"/>
            <a:ext cx="15717833" cy="19050"/>
          </a:xfrm>
          <a:prstGeom prst="line">
            <a:avLst/>
          </a:prstGeom>
          <a:ln w="28575" cap="flat">
            <a:solidFill>
              <a:srgbClr val="64DB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4251134" y="9096249"/>
            <a:ext cx="286001" cy="28600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201900" y="-2854591"/>
            <a:ext cx="6172200" cy="6172200"/>
          </a:xfrm>
          <a:custGeom>
            <a:avLst/>
            <a:gdLst/>
            <a:ahLst/>
            <a:cxnLst/>
            <a:rect l="l" t="t" r="r" b="b"/>
            <a:pathLst>
              <a:path w="6172200" h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661968" y="2951580"/>
            <a:ext cx="3449881" cy="5827647"/>
          </a:xfrm>
          <a:custGeom>
            <a:avLst/>
            <a:gdLst/>
            <a:ahLst/>
            <a:cxnLst/>
            <a:rect l="l" t="t" r="r" b="b"/>
            <a:pathLst>
              <a:path w="3449881" h="5827647">
                <a:moveTo>
                  <a:pt x="0" y="0"/>
                </a:moveTo>
                <a:lnTo>
                  <a:pt x="3449881" y="0"/>
                </a:lnTo>
                <a:lnTo>
                  <a:pt x="3449881" y="5827648"/>
                </a:lnTo>
                <a:lnTo>
                  <a:pt x="0" y="58276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583" r="-238741" b="-12214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267182" y="2951580"/>
            <a:ext cx="3745577" cy="5827647"/>
          </a:xfrm>
          <a:custGeom>
            <a:avLst/>
            <a:gdLst/>
            <a:ahLst/>
            <a:cxnLst/>
            <a:rect l="l" t="t" r="r" b="b"/>
            <a:pathLst>
              <a:path w="3745577" h="5827647">
                <a:moveTo>
                  <a:pt x="0" y="0"/>
                </a:moveTo>
                <a:lnTo>
                  <a:pt x="3745577" y="0"/>
                </a:lnTo>
                <a:lnTo>
                  <a:pt x="3745577" y="5827648"/>
                </a:lnTo>
                <a:lnTo>
                  <a:pt x="0" y="58276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7247" r="-231173" b="-12482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36575" y="691565"/>
            <a:ext cx="3402138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1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Golden Makers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687408" y="1593826"/>
            <a:ext cx="5579818" cy="910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59"/>
              </a:lnSpc>
            </a:pPr>
            <a:r>
              <a:rPr lang="en-US" sz="630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Architecture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22342" y="672469"/>
            <a:ext cx="530888" cy="617312"/>
          </a:xfrm>
          <a:custGeom>
            <a:avLst/>
            <a:gdLst/>
            <a:ahLst/>
            <a:cxnLst/>
            <a:rect l="l" t="t" r="r" b="b"/>
            <a:pathLst>
              <a:path w="530888" h="617312">
                <a:moveTo>
                  <a:pt x="0" y="0"/>
                </a:moveTo>
                <a:lnTo>
                  <a:pt x="530888" y="0"/>
                </a:lnTo>
                <a:lnTo>
                  <a:pt x="530888" y="617312"/>
                </a:lnTo>
                <a:lnTo>
                  <a:pt x="0" y="61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946975" y="2175823"/>
            <a:ext cx="5902319" cy="5902319"/>
          </a:xfrm>
          <a:custGeom>
            <a:avLst/>
            <a:gdLst/>
            <a:ahLst/>
            <a:cxnLst/>
            <a:rect l="l" t="t" r="r" b="b"/>
            <a:pathLst>
              <a:path w="5902319" h="5902319">
                <a:moveTo>
                  <a:pt x="0" y="0"/>
                </a:moveTo>
                <a:lnTo>
                  <a:pt x="5902320" y="0"/>
                </a:lnTo>
                <a:lnTo>
                  <a:pt x="5902320" y="5902320"/>
                </a:lnTo>
                <a:lnTo>
                  <a:pt x="0" y="59023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-1323699" y="9239250"/>
            <a:ext cx="15717833" cy="19050"/>
          </a:xfrm>
          <a:prstGeom prst="line">
            <a:avLst/>
          </a:prstGeom>
          <a:ln w="28575" cap="flat">
            <a:solidFill>
              <a:srgbClr val="64DB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14251134" y="9096249"/>
            <a:ext cx="286001" cy="28600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201900" y="-2854591"/>
            <a:ext cx="6172200" cy="6172200"/>
          </a:xfrm>
          <a:custGeom>
            <a:avLst/>
            <a:gdLst/>
            <a:ahLst/>
            <a:cxnLst/>
            <a:rect l="l" t="t" r="r" b="b"/>
            <a:pathLst>
              <a:path w="6172200" h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53230" y="4030463"/>
            <a:ext cx="472542" cy="400372"/>
          </a:xfrm>
          <a:custGeom>
            <a:avLst/>
            <a:gdLst/>
            <a:ahLst/>
            <a:cxnLst/>
            <a:rect l="l" t="t" r="r" b="b"/>
            <a:pathLst>
              <a:path w="472542" h="400372">
                <a:moveTo>
                  <a:pt x="0" y="0"/>
                </a:moveTo>
                <a:lnTo>
                  <a:pt x="472542" y="0"/>
                </a:lnTo>
                <a:lnTo>
                  <a:pt x="472542" y="400372"/>
                </a:lnTo>
                <a:lnTo>
                  <a:pt x="0" y="4003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36575" y="691565"/>
            <a:ext cx="3402138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1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Golden Makers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88670" y="2223317"/>
            <a:ext cx="7051916" cy="95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51"/>
              </a:lnSpc>
            </a:pPr>
            <a:r>
              <a:rPr lang="en-US" sz="658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Rapports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59031" y="3944738"/>
            <a:ext cx="9152897" cy="2537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86"/>
              </a:lnSpc>
            </a:pPr>
            <a:r>
              <a:rPr lang="en-US" sz="28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Revenus par type d’événement</a:t>
            </a:r>
          </a:p>
          <a:p>
            <a:pPr algn="l">
              <a:lnSpc>
                <a:spcPts val="3986"/>
              </a:lnSpc>
            </a:pPr>
            <a:endParaRPr lang="en-US" sz="2847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986"/>
              </a:lnSpc>
            </a:pPr>
            <a:r>
              <a:rPr lang="en-US" sz="28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Statistiques de ventes</a:t>
            </a:r>
          </a:p>
          <a:p>
            <a:pPr algn="l">
              <a:lnSpc>
                <a:spcPts val="3986"/>
              </a:lnSpc>
            </a:pPr>
            <a:endParaRPr lang="en-US" sz="2847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986"/>
              </a:lnSpc>
            </a:pPr>
            <a:r>
              <a:rPr lang="en-US" sz="28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Graphiques billets Standard vs VIP</a:t>
            </a:r>
          </a:p>
        </p:txBody>
      </p:sp>
      <p:sp>
        <p:nvSpPr>
          <p:cNvPr id="17" name="Freeform 17"/>
          <p:cNvSpPr/>
          <p:nvPr/>
        </p:nvSpPr>
        <p:spPr>
          <a:xfrm>
            <a:off x="1216128" y="5054877"/>
            <a:ext cx="472542" cy="400372"/>
          </a:xfrm>
          <a:custGeom>
            <a:avLst/>
            <a:gdLst/>
            <a:ahLst/>
            <a:cxnLst/>
            <a:rect l="l" t="t" r="r" b="b"/>
            <a:pathLst>
              <a:path w="472542" h="400372">
                <a:moveTo>
                  <a:pt x="0" y="0"/>
                </a:moveTo>
                <a:lnTo>
                  <a:pt x="472542" y="0"/>
                </a:lnTo>
                <a:lnTo>
                  <a:pt x="472542" y="400372"/>
                </a:lnTo>
                <a:lnTo>
                  <a:pt x="0" y="4003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00304" y="6079291"/>
            <a:ext cx="472542" cy="400372"/>
          </a:xfrm>
          <a:custGeom>
            <a:avLst/>
            <a:gdLst/>
            <a:ahLst/>
            <a:cxnLst/>
            <a:rect l="l" t="t" r="r" b="b"/>
            <a:pathLst>
              <a:path w="472542" h="400372">
                <a:moveTo>
                  <a:pt x="0" y="0"/>
                </a:moveTo>
                <a:lnTo>
                  <a:pt x="472542" y="0"/>
                </a:lnTo>
                <a:lnTo>
                  <a:pt x="472542" y="400372"/>
                </a:lnTo>
                <a:lnTo>
                  <a:pt x="0" y="4003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22342" y="672469"/>
            <a:ext cx="530888" cy="617312"/>
          </a:xfrm>
          <a:custGeom>
            <a:avLst/>
            <a:gdLst/>
            <a:ahLst/>
            <a:cxnLst/>
            <a:rect l="l" t="t" r="r" b="b"/>
            <a:pathLst>
              <a:path w="530888" h="617312">
                <a:moveTo>
                  <a:pt x="0" y="0"/>
                </a:moveTo>
                <a:lnTo>
                  <a:pt x="530888" y="0"/>
                </a:lnTo>
                <a:lnTo>
                  <a:pt x="530888" y="617312"/>
                </a:lnTo>
                <a:lnTo>
                  <a:pt x="0" y="61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201900" y="-2854591"/>
            <a:ext cx="6172200" cy="6172200"/>
          </a:xfrm>
          <a:custGeom>
            <a:avLst/>
            <a:gdLst/>
            <a:ahLst/>
            <a:cxnLst/>
            <a:rect l="l" t="t" r="r" b="b"/>
            <a:pathLst>
              <a:path w="6172200" h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87786" y="3051996"/>
            <a:ext cx="6451215" cy="6330254"/>
          </a:xfrm>
          <a:custGeom>
            <a:avLst/>
            <a:gdLst/>
            <a:ahLst/>
            <a:cxnLst/>
            <a:rect l="l" t="t" r="r" b="b"/>
            <a:pathLst>
              <a:path w="6451215" h="6330254">
                <a:moveTo>
                  <a:pt x="0" y="0"/>
                </a:moveTo>
                <a:lnTo>
                  <a:pt x="6451214" y="0"/>
                </a:lnTo>
                <a:lnTo>
                  <a:pt x="6451214" y="6330255"/>
                </a:lnTo>
                <a:lnTo>
                  <a:pt x="0" y="63302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260544" y="3051996"/>
            <a:ext cx="9267686" cy="5406150"/>
          </a:xfrm>
          <a:custGeom>
            <a:avLst/>
            <a:gdLst/>
            <a:ahLst/>
            <a:cxnLst/>
            <a:rect l="l" t="t" r="r" b="b"/>
            <a:pathLst>
              <a:path w="9267686" h="5406150">
                <a:moveTo>
                  <a:pt x="0" y="0"/>
                </a:moveTo>
                <a:lnTo>
                  <a:pt x="9267686" y="0"/>
                </a:lnTo>
                <a:lnTo>
                  <a:pt x="9267686" y="5406150"/>
                </a:lnTo>
                <a:lnTo>
                  <a:pt x="0" y="54061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436575" y="691565"/>
            <a:ext cx="3402138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1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Golden Makers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75176" y="1707086"/>
            <a:ext cx="6145457" cy="747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9"/>
              </a:lnSpc>
            </a:pPr>
            <a:r>
              <a:rPr lang="en-US" sz="504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Exemple de sortie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22342" y="672469"/>
            <a:ext cx="530888" cy="617312"/>
          </a:xfrm>
          <a:custGeom>
            <a:avLst/>
            <a:gdLst/>
            <a:ahLst/>
            <a:cxnLst/>
            <a:rect l="l" t="t" r="r" b="b"/>
            <a:pathLst>
              <a:path w="530888" h="617312">
                <a:moveTo>
                  <a:pt x="0" y="0"/>
                </a:moveTo>
                <a:lnTo>
                  <a:pt x="530888" y="0"/>
                </a:lnTo>
                <a:lnTo>
                  <a:pt x="530888" y="617312"/>
                </a:lnTo>
                <a:lnTo>
                  <a:pt x="0" y="61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923045" y="2447486"/>
            <a:ext cx="5553836" cy="5553836"/>
          </a:xfrm>
          <a:custGeom>
            <a:avLst/>
            <a:gdLst/>
            <a:ahLst/>
            <a:cxnLst/>
            <a:rect l="l" t="t" r="r" b="b"/>
            <a:pathLst>
              <a:path w="5553836" h="5553836">
                <a:moveTo>
                  <a:pt x="0" y="0"/>
                </a:moveTo>
                <a:lnTo>
                  <a:pt x="5553836" y="0"/>
                </a:lnTo>
                <a:lnTo>
                  <a:pt x="5553836" y="5553836"/>
                </a:lnTo>
                <a:lnTo>
                  <a:pt x="0" y="55538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36575" y="691565"/>
            <a:ext cx="3402138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1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Golden Makers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59031" y="2184970"/>
            <a:ext cx="6782885" cy="1250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87"/>
              </a:lnSpc>
            </a:pPr>
            <a:r>
              <a:rPr lang="en-US" sz="854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  <p:sp>
        <p:nvSpPr>
          <p:cNvPr id="10" name="AutoShape 10"/>
          <p:cNvSpPr/>
          <p:nvPr/>
        </p:nvSpPr>
        <p:spPr>
          <a:xfrm>
            <a:off x="8598915" y="1042987"/>
            <a:ext cx="15717833" cy="19050"/>
          </a:xfrm>
          <a:prstGeom prst="line">
            <a:avLst/>
          </a:prstGeom>
          <a:ln w="28575" cap="flat">
            <a:solidFill>
              <a:srgbClr val="64DB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8455914" y="899987"/>
            <a:ext cx="286001" cy="28600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flipV="1">
            <a:off x="-3226599" y="8963464"/>
            <a:ext cx="12370599" cy="1799360"/>
          </a:xfrm>
          <a:custGeom>
            <a:avLst/>
            <a:gdLst/>
            <a:ahLst/>
            <a:cxnLst/>
            <a:rect l="l" t="t" r="r" b="b"/>
            <a:pathLst>
              <a:path w="12370599" h="1799360">
                <a:moveTo>
                  <a:pt x="0" y="1799360"/>
                </a:moveTo>
                <a:lnTo>
                  <a:pt x="12370599" y="1799360"/>
                </a:lnTo>
                <a:lnTo>
                  <a:pt x="12370599" y="0"/>
                </a:lnTo>
                <a:lnTo>
                  <a:pt x="0" y="0"/>
                </a:lnTo>
                <a:lnTo>
                  <a:pt x="0" y="179936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959031" y="3944738"/>
            <a:ext cx="9152897" cy="3547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86"/>
              </a:lnSpc>
            </a:pPr>
            <a:r>
              <a:rPr lang="en-US" sz="28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Gestion d’événements (Concerts, Conférences)</a:t>
            </a:r>
          </a:p>
          <a:p>
            <a:pPr algn="l">
              <a:lnSpc>
                <a:spcPts val="3986"/>
              </a:lnSpc>
            </a:pPr>
            <a:endParaRPr lang="en-US" sz="2847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986"/>
              </a:lnSpc>
            </a:pPr>
            <a:r>
              <a:rPr lang="en-US" sz="28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Achat de billets (Standard, VIP)</a:t>
            </a:r>
          </a:p>
          <a:p>
            <a:pPr algn="l">
              <a:lnSpc>
                <a:spcPts val="3986"/>
              </a:lnSpc>
            </a:pPr>
            <a:endParaRPr lang="en-US" sz="2847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986"/>
              </a:lnSpc>
            </a:pPr>
            <a:r>
              <a:rPr lang="en-US" sz="28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Enregistrement acheteurs</a:t>
            </a:r>
          </a:p>
          <a:p>
            <a:pPr algn="l">
              <a:lnSpc>
                <a:spcPts val="3986"/>
              </a:lnSpc>
            </a:pPr>
            <a:endParaRPr lang="en-US" sz="2847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986"/>
              </a:lnSpc>
            </a:pPr>
            <a:r>
              <a:rPr lang="en-US" sz="28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Historique et annulations</a:t>
            </a:r>
          </a:p>
        </p:txBody>
      </p:sp>
      <p:sp>
        <p:nvSpPr>
          <p:cNvPr id="16" name="Freeform 16"/>
          <p:cNvSpPr/>
          <p:nvPr/>
        </p:nvSpPr>
        <p:spPr>
          <a:xfrm>
            <a:off x="1253230" y="4030463"/>
            <a:ext cx="472542" cy="400372"/>
          </a:xfrm>
          <a:custGeom>
            <a:avLst/>
            <a:gdLst/>
            <a:ahLst/>
            <a:cxnLst/>
            <a:rect l="l" t="t" r="r" b="b"/>
            <a:pathLst>
              <a:path w="472542" h="400372">
                <a:moveTo>
                  <a:pt x="0" y="0"/>
                </a:moveTo>
                <a:lnTo>
                  <a:pt x="472542" y="0"/>
                </a:lnTo>
                <a:lnTo>
                  <a:pt x="472542" y="400372"/>
                </a:lnTo>
                <a:lnTo>
                  <a:pt x="0" y="4003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216128" y="5054877"/>
            <a:ext cx="472542" cy="400372"/>
          </a:xfrm>
          <a:custGeom>
            <a:avLst/>
            <a:gdLst/>
            <a:ahLst/>
            <a:cxnLst/>
            <a:rect l="l" t="t" r="r" b="b"/>
            <a:pathLst>
              <a:path w="472542" h="400372">
                <a:moveTo>
                  <a:pt x="0" y="0"/>
                </a:moveTo>
                <a:lnTo>
                  <a:pt x="472542" y="0"/>
                </a:lnTo>
                <a:lnTo>
                  <a:pt x="472542" y="400372"/>
                </a:lnTo>
                <a:lnTo>
                  <a:pt x="0" y="4003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00304" y="6079291"/>
            <a:ext cx="472542" cy="400372"/>
          </a:xfrm>
          <a:custGeom>
            <a:avLst/>
            <a:gdLst/>
            <a:ahLst/>
            <a:cxnLst/>
            <a:rect l="l" t="t" r="r" b="b"/>
            <a:pathLst>
              <a:path w="472542" h="400372">
                <a:moveTo>
                  <a:pt x="0" y="0"/>
                </a:moveTo>
                <a:lnTo>
                  <a:pt x="472542" y="0"/>
                </a:lnTo>
                <a:lnTo>
                  <a:pt x="472542" y="400372"/>
                </a:lnTo>
                <a:lnTo>
                  <a:pt x="0" y="4003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53230" y="7108313"/>
            <a:ext cx="472542" cy="400372"/>
          </a:xfrm>
          <a:custGeom>
            <a:avLst/>
            <a:gdLst/>
            <a:ahLst/>
            <a:cxnLst/>
            <a:rect l="l" t="t" r="r" b="b"/>
            <a:pathLst>
              <a:path w="472542" h="400372">
                <a:moveTo>
                  <a:pt x="0" y="0"/>
                </a:moveTo>
                <a:lnTo>
                  <a:pt x="472542" y="0"/>
                </a:lnTo>
                <a:lnTo>
                  <a:pt x="472542" y="400372"/>
                </a:lnTo>
                <a:lnTo>
                  <a:pt x="0" y="4003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135</Words>
  <Application>Microsoft Office PowerPoint</Application>
  <PresentationFormat>Personnalisé</PresentationFormat>
  <Paragraphs>57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8" baseType="lpstr">
      <vt:lpstr>Poppins Ultra-Bold</vt:lpstr>
      <vt:lpstr>Poppins</vt:lpstr>
      <vt:lpstr>Arial</vt:lpstr>
      <vt:lpstr>Calibri</vt:lpstr>
      <vt:lpstr>Canva Sans Bold</vt:lpstr>
      <vt:lpstr>Canva Sans</vt:lpstr>
      <vt:lpstr>Poppins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Modern Data Analysis Presentation</dc:title>
  <dc:creator>MiMDev</dc:creator>
  <cp:lastModifiedBy>MiMDev</cp:lastModifiedBy>
  <cp:revision>4</cp:revision>
  <dcterms:created xsi:type="dcterms:W3CDTF">2006-08-16T00:00:00Z</dcterms:created>
  <dcterms:modified xsi:type="dcterms:W3CDTF">2025-10-03T11:21:49Z</dcterms:modified>
  <dc:identifier>DAGzXcC3UB4</dc:identifier>
</cp:coreProperties>
</file>